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62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Unità conclusiva della meccanica del terzo anno: dalla descrizione del moto (cinematica) alla sua causa (dinamica). Richiamare il codice colore, usato in modo coerente in tutte le figure.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ponte con la cinematica: la dinamica dà l'accelerazione, la cinematica ricostruisce il resto del moto.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Sottolineare «corpi diversi»: è la chiave per non sbagliare i diagrammi di corpo libero.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paradosso cavallo-carro si scioglie isolando i corpi: sul carro agisce la trazione del cavallo (in avanti) meno l'attrito.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diagramma di corpo libero è il metodo ricorrente dell'unità: qui il caso più semplice, l'equilibrio.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Errore classico (Minstrell). Chiedere agli studenti di indicare, per ogni forza, «su quale corpo agisce» e «qual è la sua reazione».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grafico Fₐ–F visualizza la soglia: statico crescente fino a μₛN, poi caduta al plateau dinamico μ_dN.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Esempio-cardine della scomposizione. La figura mostra il rettangolo di scomposizione geometricamente esatto.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Collega attrito e piano inclinato: la condizione di distacco tanθ &gt; μₛ è un buon problema concettuale.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segno meno è il cuore: forza opposta allo spostamento. Base del dinamometro.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Solo un cenno: il moto armonico ha un'unità dedicata. Qui è la conseguenza diretta della legge di Hooke.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difficoltà dell'unità non è calcolistica ma concettuale: il nodo è sostituire l'idea aristotelica (moto = effetto di una spinta) con l'inerzia.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 il sistema accelera (ascensore), la tensione si ricava sempre imponendo F = m a sul corpo appeso.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Distinguere la componente radiale (curva la traiettoria) dalla tangenziale (varia il modulo di v).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pendolo lega elastica e tensione: la componente tangenziale del peso fa da forza di richiamo efficace.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L'appendice è pensata come «nota per il docente»: apre il filo massa inerziale/gravitazionale che si chiuderà con la gravitazione.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fonti compaiono nel testo della dispensa al punto d'uso (comando \fonte), non in blocco: qui l'elenco riassuntivo.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Ogni misconcetto è affrontato dove emerge nel percorso, con i box «Attenzione al misconcetto». Utile un test pre/post (FCI) per misurare il guadagno.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Introdurre la forza a partire dai suoi effetti misurabili: la deformazione (dinamometro, molla) e l'accelerazione.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È la famiglia di forze che comparirà nei diagrammi di corpo libero. La gravitazione universale sarà trattata in un'unità dedicata.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 votare la classe. Risposta: NESSUNA forza lo spinge — prosegue perché nulla lo frena. È il primo principio. Non svelare subito.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Collegare alla scommessa precedente: il disco su ghiaccio è la realizzazione quasi ideale dell'inerzia.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Anticipare senza sviluppare: le forze apparenti (centrifuga, Coriolis) appartengono all'unità sui moti relativi.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Insistere che a è parallela alla risultante: è la chiave contro il misconcetto «la forza segue la velocità».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331720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331720"/>
            <a:ext cx="12188952" cy="91440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princìpi della dinamica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58368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AF1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Unità di apprendimento · Fisica · classe terza (secondo biennio)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58368" y="28803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Codice colore della serie: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0" y="2852928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005AB4"/>
          </a:solidFill>
          <a:ln/>
        </p:spPr>
      </p:sp>
      <p:sp>
        <p:nvSpPr>
          <p:cNvPr id="8" name="Text 6"/>
          <p:cNvSpPr/>
          <p:nvPr/>
        </p:nvSpPr>
        <p:spPr>
          <a:xfrm>
            <a:off x="4041648" y="283464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posizione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23560" y="2852928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008C46"/>
          </a:solidFill>
          <a:ln/>
        </p:spPr>
      </p:sp>
      <p:sp>
        <p:nvSpPr>
          <p:cNvPr id="10" name="Text 8"/>
          <p:cNvSpPr/>
          <p:nvPr/>
        </p:nvSpPr>
        <p:spPr>
          <a:xfrm>
            <a:off x="6007608" y="283464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velocità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589520" y="2852928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C81E1E"/>
          </a:solidFill>
          <a:ln/>
        </p:spPr>
      </p:sp>
      <p:sp>
        <p:nvSpPr>
          <p:cNvPr id="12" name="Text 10"/>
          <p:cNvSpPr/>
          <p:nvPr/>
        </p:nvSpPr>
        <p:spPr>
          <a:xfrm>
            <a:off x="7973568" y="283464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accelerazione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555480" y="2852928"/>
            <a:ext cx="310896" cy="310896"/>
          </a:xfrm>
          <a:prstGeom prst="roundRect">
            <a:avLst>
              <a:gd name="adj" fmla="val 14706"/>
            </a:avLst>
          </a:prstGeom>
          <a:solidFill>
            <a:srgbClr val="782896"/>
          </a:solidFill>
          <a:ln/>
        </p:spPr>
      </p:sp>
      <p:sp>
        <p:nvSpPr>
          <p:cNvPr id="14" name="Text 12"/>
          <p:cNvSpPr/>
          <p:nvPr/>
        </p:nvSpPr>
        <p:spPr>
          <a:xfrm>
            <a:off x="9939528" y="283464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8368" y="38404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 citate al punto d'uso: </a:t>
            </a:r>
            <a:r>
              <a:rPr lang="en-US" sz="13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Indicazioni Nazionali (D.M. 211/2010) · Il nuovo L'Amaldi.blu vol. 1 · fonti primarie (Newton, Galilei, Huygens, Hooke, Amontons, Coulomb) · letteratura PER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Esempio guidato · massa e peso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640080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875">
            <a:solidFill>
              <a:srgbClr val="005AB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371600"/>
            <a:ext cx="109728" cy="2194560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481328"/>
            <a:ext cx="5989320" cy="197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Esempio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Cassa m = 4,0 kg su piano liscio. Forze orizzontali opposte: 18 N e 6,0 N.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Risultante = 12 N ⇒ a = 12/4,0 = 3,0 m/s², verso destra.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 la cinematica ricostruisce velocità e spostamento.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315200" y="1371600"/>
            <a:ext cx="429768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5875">
            <a:solidFill>
              <a:srgbClr val="78289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0" y="1371600"/>
            <a:ext cx="109728" cy="2194560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13" name="Text 11"/>
          <p:cNvSpPr/>
          <p:nvPr/>
        </p:nvSpPr>
        <p:spPr>
          <a:xfrm>
            <a:off x="7571232" y="1481328"/>
            <a:ext cx="3886200" cy="197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 ≠ peso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 (kg): misura dell'inerzia, non cambia col luogo.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Peso (N): forza con cui un pianeta attira il corpo. Sulla Luna il peso è ~1/6, la massa è la stessa.</a:t>
            </a:r>
            <a:endParaRPr lang="en-US" sz="1300" dirty="0"/>
          </a:p>
        </p:txBody>
      </p:sp>
      <p:pic>
        <p:nvPicPr>
          <p:cNvPr id="14" name="Image 0" descr="eqs/eq-pe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40" y="4194404"/>
            <a:ext cx="5486400" cy="755193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3291840" y="5212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legame quantitativo tra peso e massa (introdotto tra poco).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TERZO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Azione e reazione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640080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008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371600"/>
            <a:ext cx="109728" cy="1371600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481328"/>
            <a:ext cx="5989320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08C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Enunciato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A esercita una forza su B, allora B ne esercita una su A: stesso modulo, verso opposto, stessa retta d'azione.</a:t>
            </a:r>
            <a:endParaRPr lang="en-US" sz="1300" dirty="0"/>
          </a:p>
        </p:txBody>
      </p:sp>
      <p:pic>
        <p:nvPicPr>
          <p:cNvPr id="11" name="Image 0" descr="eqs/eq-terz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687" y="2926080"/>
            <a:ext cx="2864705" cy="7315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48640" y="3840480"/>
            <a:ext cx="6400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forze sono sempre a coppie: ogni forza è un'interazione tra due corpi.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due membri agiscono su corpi DIVERSI: non si elidono.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Stessa retta d'azione ⇒ braccio nullo (nessun momento).</a:t>
            </a:r>
            <a:endParaRPr lang="en-US" sz="1500" dirty="0"/>
          </a:p>
        </p:txBody>
      </p:sp>
      <p:pic>
        <p:nvPicPr>
          <p:cNvPr id="13" name="Image 1" descr="figs/fig-terzo-principi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0" y="2432763"/>
            <a:ext cx="4754880" cy="13523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TERZO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 errori frequenti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548640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5875">
            <a:solidFill>
              <a:srgbClr val="C81E1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371600"/>
            <a:ext cx="109728" cy="1554480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481328"/>
            <a:ext cx="5074920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 al misconcetto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(1) «Le forze si annullano, nulla si muove»: agirebbero solo se sullo stesso corpo — ma sono su corpi diversi.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063240"/>
            <a:ext cx="548640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5875">
            <a:solidFill>
              <a:srgbClr val="C81E1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3063240"/>
            <a:ext cx="109728" cy="1554480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3172968"/>
            <a:ext cx="5074920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 al misconcetto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(2) «Il più grande spinge di più»: i moduli sono uguali. Camion e zanzara si scambiano la stessa forza; cambia l'accelerazione.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0" y="1371600"/>
            <a:ext cx="5212080" cy="3246120"/>
          </a:xfrm>
          <a:prstGeom prst="rect">
            <a:avLst/>
          </a:prstGeom>
          <a:solidFill>
            <a:srgbClr val="FFF7EA"/>
          </a:solidFill>
          <a:ln w="12700">
            <a:solidFill>
              <a:srgbClr val="E8871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29400" y="150876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887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Scommettiamo?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629400" y="201168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cavallo tira un carro, e il carro (3° principio) tira il cavallo con forza uguale e contraria. Perché il sistema avanza?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629400" y="356616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Suggerimento: guarda solo le forze sul carro, e solo quelle sul cavallo (inclusa la spinta del terreno).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" y="49377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terzo principio spiega la locomozione (piede–suolo) e la propulsione (razzo–gas).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APPLICARE I PRINCÌPI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 · peso e normale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400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Isolare il corpo e disegnare tutte e sole le forze che agiscono su di esso, poi imporre F = m a.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Forza-peso: verso il basso, proporzionale alla massa.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 normale N: il vincolo reagisce perpendicolarmente; in equilibrio bilancia il peso.</a:t>
            </a:r>
            <a:endParaRPr lang="en-US" sz="1500" dirty="0"/>
          </a:p>
        </p:txBody>
      </p:sp>
      <p:pic>
        <p:nvPicPr>
          <p:cNvPr id="9" name="Image 0" descr="eqs/eq-pes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3816057"/>
            <a:ext cx="5669280" cy="780366"/>
          </a:xfrm>
          <a:prstGeom prst="rect">
            <a:avLst/>
          </a:prstGeom>
        </p:spPr>
      </p:pic>
      <p:pic>
        <p:nvPicPr>
          <p:cNvPr id="10" name="Image 1" descr="figs/fig-corpo-libe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995049"/>
            <a:ext cx="4389120" cy="25935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PESO E NORMALE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 non è la reazione del peso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63040"/>
            <a:ext cx="1106424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5875">
            <a:solidFill>
              <a:srgbClr val="C81E1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463040"/>
            <a:ext cx="109728" cy="1463040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572768"/>
            <a:ext cx="10652760" cy="1243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 al misconcetto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Peso e normale agiscono sullo STESSO corpo (il libro): non sono una coppia azione–reazione, ma due forze diverse che qui si equilibrano.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3200400"/>
            <a:ext cx="110642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reazione al peso del libro è la forza con cui il libro attira la Terra.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reazione alla normale è la forza con cui il libro preme sul tavolo.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coppie del terzo principio stanno sempre su corpi diversi.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NUOVO · DA LEZIONE 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forze d'attrito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 parallela alla superficie, si oppone allo scorrimento (origine microscopica: EM).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Statico: bilancia la forza traente fino alla soglia μₛN.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Dinamico: appena c'è moto scende a μ_dN, con μ_d &lt; μₛ.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μ adimensionali, dipendono dalle superfici, NON dall'area di contatto.</a:t>
            </a:r>
            <a:endParaRPr lang="en-US" sz="1400" dirty="0"/>
          </a:p>
        </p:txBody>
      </p:sp>
      <p:pic>
        <p:nvPicPr>
          <p:cNvPr id="9" name="Image 0" descr="eqs/eq-attrit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24013"/>
            <a:ext cx="5669280" cy="495974"/>
          </a:xfrm>
          <a:prstGeom prst="rect">
            <a:avLst/>
          </a:prstGeom>
        </p:spPr>
      </p:pic>
      <p:pic>
        <p:nvPicPr>
          <p:cNvPr id="10" name="Image 1" descr="figs/fig-attrit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1950305"/>
            <a:ext cx="5120640" cy="268307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766560" y="56235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Fonti: Amontons (1699), Coulomb (1785); Amaldi.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piano inclinato liscio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 paralleli e perpendicolari al piano: l'accelerazione è tutta lungo il piano.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Peso scomposto: mg·sinθ (lungo il piano) e mg·cosθ (bilanciata da N).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Accelerazione indipendente dalla massa (Galileo «diluisce» la caduta).</a:t>
            </a:r>
            <a:endParaRPr lang="en-US" sz="1500" dirty="0"/>
          </a:p>
        </p:txBody>
      </p:sp>
      <p:pic>
        <p:nvPicPr>
          <p:cNvPr id="9" name="Image 0" descr="eqs/eq-inclinat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0" y="3890798"/>
            <a:ext cx="2743200" cy="813764"/>
          </a:xfrm>
          <a:prstGeom prst="rect">
            <a:avLst/>
          </a:prstGeom>
        </p:spPr>
      </p:pic>
      <p:pic>
        <p:nvPicPr>
          <p:cNvPr id="10" name="Image 1" descr="figs/fig-piano-inclinat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101" y="1874520"/>
            <a:ext cx="4453558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NUOVO · DA LEZIONE 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Piano inclinato scabro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463040"/>
            <a:ext cx="110642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All'attrito si oppone alla componente motrice: Fₐ = μN = μ·mg·cosθ.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Lungo il piano: mg·sinθ − μ·mg·cosθ = m·a.</a:t>
            </a:r>
            <a:endParaRPr lang="en-US" sz="1600" dirty="0"/>
          </a:p>
        </p:txBody>
      </p:sp>
      <p:pic>
        <p:nvPicPr>
          <p:cNvPr id="9" name="Image 0" descr="eqs/eq-scab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2691140"/>
            <a:ext cx="5120640" cy="83564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48640" y="4023360"/>
            <a:ext cx="110642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blocco parte solo se tan θ &gt; μₛ (attrito statico massimo superato).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volta in moto vale la relazione con μ = μ_d. Per μ = 0 si ritrova il caso liscio.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forza elastica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 di richiamo verso l'equilibrio, proporzionale alla deformazione (Hooke, 1678).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= costante elastica (N/m): più dura la molla, più grande k.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 entro il limite elastico; oltre, la legge non vale più.</a:t>
            </a:r>
            <a:endParaRPr lang="en-US" sz="1500" dirty="0"/>
          </a:p>
        </p:txBody>
      </p:sp>
      <p:pic>
        <p:nvPicPr>
          <p:cNvPr id="9" name="Image 0" descr="eqs/eq-elastic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078" y="3794760"/>
            <a:ext cx="2526405" cy="822960"/>
          </a:xfrm>
          <a:prstGeom prst="rect">
            <a:avLst/>
          </a:prstGeom>
        </p:spPr>
      </p:pic>
      <p:pic>
        <p:nvPicPr>
          <p:cNvPr id="10" name="Image 1" descr="figs/fig-forza-elastic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939" y="1965960"/>
            <a:ext cx="4762762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CONSEGUENZA DELLA FORZA ELASTICA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moto armonico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la sola forza elastica: a = −(k/m)·x — accelerazione proporzionale e opposta allo spostamento.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la condizione del moto armonico semplice: oscillazione cosinusoidale.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periodo dipende da m e k, NON dall'ampiezza.</a:t>
            </a:r>
            <a:endParaRPr lang="en-US" sz="1500" dirty="0"/>
          </a:p>
        </p:txBody>
      </p:sp>
      <p:pic>
        <p:nvPicPr>
          <p:cNvPr id="9" name="Image 0" descr="eqs/eq-armoni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134" y="5074920"/>
            <a:ext cx="6969813" cy="822960"/>
          </a:xfrm>
          <a:prstGeom prst="rect">
            <a:avLst/>
          </a:prstGeom>
        </p:spPr>
      </p:pic>
      <p:pic>
        <p:nvPicPr>
          <p:cNvPr id="10" name="Image 1" descr="figs/fig-moto-armonic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406" y="1920240"/>
            <a:ext cx="4772949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INQUADRAMENTO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 cosa determina il moto?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1106424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cinematica risponde a «come si muove»; la dinamica a «perché si muove così».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Prerequisiti: vettori posizione/velocità/accelerazione, scomposizione lungo assi, moto uniformemente accelerato.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riferimento inerziale non è un prerequisito: lo introduce il primo principio.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Obiettivi (Indicazioni Nazionali, D.M. 211/2010): enunciare e applicare i tre princìpi; distinguere massa e peso; usare il diagramma di corpo libero; saldare dinamica e cinematica.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Manuale in adozione: Il nuovo L'Amaldi.blu, vol. 1 — con enfasi esplicita sui misconcetti documentati dalla ricerca.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tensione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4008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filo teso trasmette una forza lungo la propria direzione.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Fune ideale (inestensibile, massa trascurabile): stessa tensione in ogni punto; la carrucola cambia solo la direzione.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 appeso in equilibrio: la tensione bilancia il peso.</a:t>
            </a:r>
            <a:endParaRPr lang="en-US" sz="1600" dirty="0"/>
          </a:p>
        </p:txBody>
      </p:sp>
      <p:pic>
        <p:nvPicPr>
          <p:cNvPr id="9" name="Image 0" descr="eqs/eq-tensi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091986"/>
            <a:ext cx="4937760" cy="777147"/>
          </a:xfrm>
          <a:prstGeom prst="rect">
            <a:avLst/>
          </a:prstGeom>
        </p:spPr>
      </p:pic>
      <p:pic>
        <p:nvPicPr>
          <p:cNvPr id="10" name="Image 1" descr="figs/fig-tensio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773" y="1920240"/>
            <a:ext cx="3151973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forze nel moto circolare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curva l'accelerazione c'è anche a velocità costante in modulo (cambia direzione).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Uniforme: risultante centripeta, verso il centro.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forza centripeta NON è una forza nuova: è il ruolo della risultante (tensione, attrito, gravità…).</a:t>
            </a:r>
            <a:endParaRPr lang="en-US" sz="1500" dirty="0"/>
          </a:p>
        </p:txBody>
      </p:sp>
      <p:pic>
        <p:nvPicPr>
          <p:cNvPr id="9" name="Image 0" descr="eqs/eq-centripet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351" y="3794760"/>
            <a:ext cx="2721858" cy="822960"/>
          </a:xfrm>
          <a:prstGeom prst="rect">
            <a:avLst/>
          </a:prstGeom>
        </p:spPr>
      </p:pic>
      <p:pic>
        <p:nvPicPr>
          <p:cNvPr id="10" name="Image 1" descr="figs/fig-moto-circola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455" y="1645920"/>
            <a:ext cx="2317730" cy="27432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040880" y="5120640"/>
            <a:ext cx="484632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5875">
            <a:solidFill>
              <a:srgbClr val="C81E1E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040880" y="5120640"/>
            <a:ext cx="109728" cy="1280160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13" name="Text 9"/>
          <p:cNvSpPr/>
          <p:nvPr/>
        </p:nvSpPr>
        <p:spPr>
          <a:xfrm>
            <a:off x="7296912" y="5230368"/>
            <a:ext cx="4434840" cy="10607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 al misconcetto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un riferimento inerziale non esiste «forza centrifuga»: la sensazione nasce dall'inerzia. La centrifuga è apparente (moti relativi).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DIAGRAMMA DI CORPO LIBERO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pendolo semplice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2179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Lungo la tangente resta la componente mg·sinθ, che richiama verso la verticale.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Piccole oscillazioni: sinθ ≈ θ ⇒ forza di richiamo ∝ spostamento (k = mg/L).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un moto armonico: periodo indipendente da massa e ampiezza (isocronismo, Galileo).</a:t>
            </a:r>
            <a:endParaRPr lang="en-US" sz="1500" dirty="0"/>
          </a:p>
        </p:txBody>
      </p:sp>
      <p:pic>
        <p:nvPicPr>
          <p:cNvPr id="9" name="Image 0" descr="eqs/eq-pendol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934" y="3931920"/>
            <a:ext cx="1424452" cy="914400"/>
          </a:xfrm>
          <a:prstGeom prst="rect">
            <a:avLst/>
          </a:prstGeom>
        </p:spPr>
      </p:pic>
      <p:pic>
        <p:nvPicPr>
          <p:cNvPr id="10" name="Image 1" descr="figs/fig-pendol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423" y="1920240"/>
            <a:ext cx="1750674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VALUTAZIONE E APPROFONDIMENTO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Rubrica e definizione di massa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57607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Rubrica su tre livelli (base / intermedio / avanzato):</a:t>
            </a:r>
            <a:endParaRPr lang="en-US" sz="1500" dirty="0"/>
          </a:p>
          <a:p>
            <a:pPr marL="355600" lvl="1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inerzia e ruolo della forza · secondo principio · terzo principio · diagramma di corpo libero (con attrito).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Uso formativo e sommativo; verifica pre/post con Force Concept Inventory (Hake).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92240" y="1463040"/>
            <a:ext cx="512064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5875">
            <a:solidFill>
              <a:srgbClr val="005AB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92240" y="1463040"/>
            <a:ext cx="109728" cy="3291840"/>
          </a:xfrm>
          <a:prstGeom prst="rect">
            <a:avLst/>
          </a:prstGeom>
          <a:solidFill>
            <a:srgbClr val="005AB4"/>
          </a:solidFill>
          <a:ln/>
        </p:spPr>
      </p:sp>
      <p:sp>
        <p:nvSpPr>
          <p:cNvPr id="11" name="Text 9"/>
          <p:cNvSpPr/>
          <p:nvPr/>
        </p:nvSpPr>
        <p:spPr>
          <a:xfrm>
            <a:off x="6748272" y="1572768"/>
            <a:ext cx="4709160" cy="3072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05A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Appendice · definizione di massa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 inerziale (dal 2° principio) e definizione operativa di Mach (rapporto delle accelerazioni).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L'unità di massa dal SI 2019 (costante di Planck).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 inerziale vs gravitazionale: uguaglianza sperimentale ⇒ rimando alla gravitazione universale.</a:t>
            </a:r>
            <a:endParaRPr lang="en-US" sz="1300" dirty="0"/>
          </a:p>
        </p:txBody>
      </p:sp>
      <p:pic>
        <p:nvPicPr>
          <p:cNvPr id="12" name="Image 0" descr="eqs/eq-mass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668471"/>
            <a:ext cx="4206240" cy="72145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Riferimenti citati al punto d'uso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463040"/>
            <a:ext cx="1106424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Istituzionali: Indicazioni Nazionali (D.M. 211/2010) · Il nuovo L'Amaldi.blu, vol. 1 (ISBN 9788808999399).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 primarie: Newton (Principia, 1687) · Galilei (Discorsi, 1638; Dialogo, 1632) · Huygens (1673) · Hooke (1678) · Amontons (1699) · Coulomb (1785).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Ricerca didattica (PER): Viennot (1979) · Clement (1982) · Halloun &amp; Hestenes (1985) · Minstrell (1982) · Maloney (1984) · Brown (1989) · Hestenes et al. FCI (1992) · Hake (1998).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Definizione di massa: Mach (1883) · Hecht (2006) · BIPM, SI (2019).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RICERCA DIDATTICA (PER)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nodi concettuali da smontare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64240" cy="914400"/>
        </p:xfrm>
        <a:graphic>
          <a:graphicData uri="http://schemas.openxmlformats.org/drawingml/2006/table">
            <a:tbl>
              <a:tblPr/>
              <a:tblGrid>
                <a:gridCol w="493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6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Idea spontanea (misconcetto)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Idea fisica corretta (fonte PER)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«Il moto richiede una forza che lo sostenga»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 forza cambia il moto; a mantenerlo non serve forza  (Viennot; Clement)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«Se un corpo si muove, c'è una forza nel verso del moto»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 forza ha il verso dell'accelerazione, non della velocità  (Halloun &amp; Hestenes)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«Un corpo fermo non ha forze applicate»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 un corpo fermo le forze sono in equilibrio, non assenti  (Minstrell)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«Nell'urto il corpo più grande spinge di più»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dirty="0">
                          <a:solidFill>
                            <a:srgbClr val="1A23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 forze azione–reazione hanno sempre lo stesso modulo  (Maloney; Brown)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DALLA CINEMATICA ALLA DINAMICA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forza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371600"/>
            <a:ext cx="649224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Forza = interazione tra due corpi (spinta, trazione, attrazione).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Doppio effetto: deforma un corpo, oppure ne cambia il moto (lo accelera).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una grandezza vettoriale: modulo, direzione, verso.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Più forze si compongono con la regola del parallelogramma: conta la risultante.</a:t>
            </a:r>
            <a:endParaRPr lang="en-US" sz="1600" dirty="0"/>
          </a:p>
        </p:txBody>
      </p:sp>
      <p:pic>
        <p:nvPicPr>
          <p:cNvPr id="9" name="Image 0" descr="figs/fig-secondo-princip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1998660"/>
            <a:ext cx="4754880" cy="185483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040880" y="411480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risultante determina l'accelerazione (2° principio).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78289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NUOVO · DA LEZIONE 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quattro interazioni fondamentali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5486400" cy="914400"/>
        </p:xfrm>
        <a:graphic>
          <a:graphicData uri="http://schemas.openxmlformats.org/drawingml/2006/table">
            <a:tbl>
              <a:tblPr/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Interazione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89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Raggio d'azione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gravitazionale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illimitato (∞)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elettromagnetica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illimitato (∞)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nucleare forte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≈ 10⁻¹⁵ m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nucleare debole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≈ 10⁻¹⁸ m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DC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6400800" y="1554480"/>
            <a:ext cx="5212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Classificazione operativa (scala macroscopica):</a:t>
            </a:r>
            <a:endParaRPr lang="en-US" sz="1600" dirty="0"/>
          </a:p>
          <a:p>
            <a:pPr marL="355600" lvl="1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distanza: gravitazionale, elettromagnetica (senza contatto).</a:t>
            </a:r>
            <a:endParaRPr lang="en-US" sz="1600" dirty="0"/>
          </a:p>
          <a:p>
            <a:pPr marL="355600" lvl="1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 contatto: normale, attrito, tensione, compressione.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782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forze di contatto sono, a livello microscopico, di origine elettromagnetica.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7E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E8871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0058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87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Scommettiamo?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68680" y="1920240"/>
            <a:ext cx="10424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disco da hockey scivola su ghiaccio quasi senza attrito e, dopo la spinta iniziale, prosegue diritto a velocità pressoché costante.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68680" y="3200400"/>
            <a:ext cx="10424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Mentre scivola libero, qual è la forza che lo spinge in avanti?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4114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Scrivi la tua previsione prima di proseguire.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Principio d'inerzia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17320"/>
            <a:ext cx="1106424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5875">
            <a:solidFill>
              <a:srgbClr val="008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417320"/>
            <a:ext cx="109728" cy="1051560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527048"/>
            <a:ext cx="1065276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08C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Enunciato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corpo non soggetto a forze, o con risultante nulla, conserva il proprio stato di quiete o di moto rettilineo uniforme.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2743200"/>
            <a:ext cx="110642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Controintuitivo: per tenere in moto un corpo sembra servire una spinta continua…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…ma quella spinta serve solo a bilanciare l'attrito. Tolto l'attrito, non serve più.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Galileo lo isola ragionando su piani via via più lisci (Discorsi, 1638).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 cosa «tiene in moto» un corpo?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5875">
            <a:solidFill>
              <a:srgbClr val="C81E1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371600"/>
            <a:ext cx="109728" cy="1234440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481328"/>
            <a:ext cx="10652760" cy="1014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C8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 al misconcetto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«Il moto ha bisogno di una forza.» No: la forza NON mantiene il moto, lo CAMBIA. A moto rettilineo uniforme corrisponde risultante nulla.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2834640"/>
            <a:ext cx="110642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600" b="1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primo principio seleziona anche gli osservatori:</a:t>
            </a:r>
            <a:endParaRPr lang="en-US" sz="1600" dirty="0"/>
          </a:p>
          <a:p>
            <a:pPr marL="355600" lvl="1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Riferimenti inerziali: il principio vale (es. solidale con le stelle fisse).</a:t>
            </a:r>
            <a:endParaRPr lang="en-US" sz="1600" dirty="0"/>
          </a:p>
          <a:p>
            <a:pPr marL="355600" lvl="1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Riferimenti non inerziali: accelerati (es. autobus che frena) — l'inerzia sembra violata.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Terra è inerziale solo in buona approssimazione (rotazione e rivoluzione).</a:t>
            </a:r>
            <a:endParaRPr lang="en-US" sz="16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 qui si innesterà lo studio dei cambiamenti di riferimento (moti relativi).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78992"/>
          </a:xfrm>
          <a:prstGeom prst="rect">
            <a:avLst/>
          </a:prstGeom>
          <a:solidFill>
            <a:srgbClr val="C81E1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078992"/>
            <a:ext cx="12188952" cy="54864"/>
          </a:xfrm>
          <a:prstGeom prst="rect">
            <a:avLst/>
          </a:prstGeom>
          <a:solidFill>
            <a:srgbClr val="1A233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46304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SECONDO PRINCIPIO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2920" y="402336"/>
            <a:ext cx="111556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Quanta accelerazione produce una forza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 Fisica · I princìpi della dinamica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371600"/>
            <a:ext cx="640080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5875">
            <a:solidFill>
              <a:srgbClr val="008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371600"/>
            <a:ext cx="109728" cy="1051560"/>
          </a:xfrm>
          <a:prstGeom prst="rect">
            <a:avLst/>
          </a:prstGeom>
          <a:solidFill>
            <a:srgbClr val="008C46"/>
          </a:solidFill>
          <a:ln/>
        </p:spPr>
      </p:sp>
      <p:sp>
        <p:nvSpPr>
          <p:cNvPr id="10" name="Text 8"/>
          <p:cNvSpPr/>
          <p:nvPr/>
        </p:nvSpPr>
        <p:spPr>
          <a:xfrm>
            <a:off x="804672" y="1481328"/>
            <a:ext cx="598932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08C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Enunciato
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forza risultante è uguale al prodotto della massa per l'accelerazione prodotta.</a:t>
            </a:r>
            <a:endParaRPr lang="en-US" sz="1300" dirty="0"/>
          </a:p>
        </p:txBody>
      </p:sp>
      <p:pic>
        <p:nvPicPr>
          <p:cNvPr id="11" name="Image 0" descr="eqs/eq-secon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482" y="2651760"/>
            <a:ext cx="2417116" cy="8229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48640" y="3749040"/>
            <a:ext cx="64008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vettoriale: a è parallela a F, non alla velocità.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Definisce la massa inerziale: a parità di F, più massa ⇒ meno accelerazione.</a:t>
            </a:r>
            <a:endParaRPr lang="en-US" sz="15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500" dirty="0">
                <a:solidFill>
                  <a:srgbClr val="1A23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Contiene il 1° principio: se F = 0 allora a = 0.</a:t>
            </a:r>
            <a:endParaRPr lang="en-US" sz="1500" dirty="0"/>
          </a:p>
        </p:txBody>
      </p:sp>
      <p:pic>
        <p:nvPicPr>
          <p:cNvPr id="13" name="Image 1" descr="figs/fig-secondo-principi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577130"/>
            <a:ext cx="4572000" cy="1783499"/>
          </a:xfrm>
          <a:prstGeom prst="rect">
            <a:avLst/>
          </a:prstGeom>
        </p:spPr>
      </p:pic>
      <p:pic>
        <p:nvPicPr>
          <p:cNvPr id="14" name="Image 2" descr="eqs/eq-newt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176" y="3840480"/>
            <a:ext cx="3146048" cy="7315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498080" y="461772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Unità: il newton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2718</Words>
  <Application>Microsoft Macintosh PowerPoint</Application>
  <PresentationFormat>Personalizzato</PresentationFormat>
  <Paragraphs>273</Paragraphs>
  <Slides>24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princìpi della dinamica</dc:title>
  <dc:subject>PptxGenJS Presentation</dc:subject>
  <dc:creator>UdA Fisica</dc:creator>
  <cp:lastModifiedBy>Francesco Cianflone</cp:lastModifiedBy>
  <cp:revision>1</cp:revision>
  <dcterms:created xsi:type="dcterms:W3CDTF">2026-08-20T13:53:39Z</dcterms:created>
  <dcterms:modified xsi:type="dcterms:W3CDTF">2026-08-20T21:47:55Z</dcterms:modified>
</cp:coreProperties>
</file>